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31A2"/>
    <a:srgbClr val="A100FF"/>
    <a:srgbClr val="883C84"/>
    <a:srgbClr val="461B49"/>
    <a:srgbClr val="963488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199" autoAdjust="0"/>
    <p:restoredTop sz="73146" autoAdjust="0"/>
  </p:normalViewPr>
  <p:slideViewPr>
    <p:cSldViewPr>
      <p:cViewPr>
        <p:scale>
          <a:sx n="45" d="100"/>
          <a:sy n="45" d="100"/>
        </p:scale>
        <p:origin x="60" y="1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5000">
              <a:schemeClr val="accent1">
                <a:lumMod val="45000"/>
                <a:lumOff val="55000"/>
              </a:schemeClr>
            </a:gs>
            <a:gs pos="76000">
              <a:schemeClr val="accent1">
                <a:lumMod val="45000"/>
                <a:lumOff val="55000"/>
              </a:schemeClr>
            </a:gs>
            <a:gs pos="91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8.jpeg"/><Relationship Id="rId4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Relationship Id="rId9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  <a:solidFill>
            <a:schemeClr val="tx2"/>
          </a:solidFill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tx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427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Data</a:t>
            </a:r>
          </a:p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Analysis</a:t>
            </a:r>
          </a:p>
          <a:p>
            <a:pPr algn="ctr">
              <a:lnSpc>
                <a:spcPts val="11059"/>
              </a:lnSpc>
            </a:pPr>
            <a:endParaRPr lang="en-US" sz="10533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15849" y="553995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21"/>
          <a:stretch>
            <a:fillRect/>
          </a:stretch>
        </p:blipFill>
        <p:spPr>
          <a:xfrm rot="16484543">
            <a:off x="848840" y="3713600"/>
            <a:ext cx="2959386" cy="296569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814380" y="4115209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18483" y="2521236"/>
            <a:ext cx="8673443" cy="5521781"/>
            <a:chOff x="0" y="0"/>
            <a:chExt cx="11564591" cy="7362373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5064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Project recap</a:t>
              </a:r>
            </a:p>
            <a:p>
              <a:pPr>
                <a:lnSpc>
                  <a:spcPct val="15000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Problem</a:t>
              </a:r>
            </a:p>
            <a:p>
              <a:pPr>
                <a:lnSpc>
                  <a:spcPct val="15000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The Analytics team</a:t>
              </a:r>
            </a:p>
            <a:p>
              <a:pPr>
                <a:lnSpc>
                  <a:spcPct val="15000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Process</a:t>
              </a:r>
            </a:p>
            <a:p>
              <a:pPr>
                <a:lnSpc>
                  <a:spcPct val="15000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Insights</a:t>
              </a:r>
            </a:p>
            <a:p>
              <a:pPr>
                <a:lnSpc>
                  <a:spcPct val="15000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tx2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tx2"/>
              </a:solidFill>
            </p:spPr>
            <p:txBody>
              <a:bodyPr/>
              <a:lstStyle/>
              <a:p>
                <a:endParaRPr lang="en-IN" dirty="0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723900"/>
            <a:ext cx="17253775" cy="9117799"/>
            <a:chOff x="0" y="0"/>
            <a:chExt cx="23005033" cy="12157065"/>
          </a:xfrm>
          <a:solidFill>
            <a:schemeClr val="tx2"/>
          </a:solidFill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IN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1024009-2522-12B9-C3E0-0C1C9511E710}"/>
              </a:ext>
            </a:extLst>
          </p:cNvPr>
          <p:cNvSpPr txBox="1"/>
          <p:nvPr/>
        </p:nvSpPr>
        <p:spPr>
          <a:xfrm>
            <a:off x="8626887" y="3391148"/>
            <a:ext cx="662985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-19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Social Buzz is a fast growing technology unicorn that need to adapt quickly to it's global scale. Accenture has begun a 3 month POC focusing on these tasks:</a:t>
            </a:r>
          </a:p>
          <a:p>
            <a:pPr>
              <a:lnSpc>
                <a:spcPts val="2660"/>
              </a:lnSpc>
            </a:pPr>
            <a:endParaRPr lang="en-US" sz="1900" spc="-19" dirty="0">
              <a:latin typeface="Arial" panose="020B0604020202020204" pitchFamily="34" charset="0"/>
              <a:ea typeface="Gadugi" panose="020B0502040204020203" pitchFamily="34" charset="0"/>
              <a:cs typeface="Arial" panose="020B0604020202020204" pitchFamily="34" charset="0"/>
            </a:endParaRPr>
          </a:p>
          <a:p>
            <a:pPr marL="410211" lvl="1" indent="-205106">
              <a:lnSpc>
                <a:spcPts val="2660"/>
              </a:lnSpc>
              <a:buFont typeface="Arial"/>
              <a:buChar char="•"/>
            </a:pPr>
            <a:r>
              <a:rPr lang="en-US" sz="1900" spc="-19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An audit of Social Buzz's big data practice</a:t>
            </a:r>
          </a:p>
          <a:p>
            <a:pPr marL="410211" lvl="1" indent="-205106">
              <a:lnSpc>
                <a:spcPts val="2660"/>
              </a:lnSpc>
              <a:buFont typeface="Arial"/>
              <a:buChar char="•"/>
            </a:pPr>
            <a:r>
              <a:rPr lang="en-US" sz="1900" spc="-19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Recommendations for a successful IPO</a:t>
            </a:r>
          </a:p>
          <a:p>
            <a:pPr marL="410210" lvl="1" indent="-205105">
              <a:lnSpc>
                <a:spcPts val="2660"/>
              </a:lnSpc>
              <a:buFont typeface="Arial"/>
              <a:buChar char="•"/>
            </a:pPr>
            <a:r>
              <a:rPr lang="en-US" sz="1900" spc="-19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Analysis to find Social Buzz's top 5 most popular categories of content </a:t>
            </a:r>
          </a:p>
          <a:p>
            <a:endParaRPr lang="en-AU" dirty="0">
              <a:latin typeface="Arial" panose="020B0604020202020204" pitchFamily="34" charset="0"/>
              <a:ea typeface="Gadugi" panose="020B0502040204020203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38100"/>
            <a:ext cx="9964482" cy="10287000"/>
          </a:xfrm>
          <a:prstGeom prst="rect">
            <a:avLst/>
          </a:prstGeom>
          <a:solidFill>
            <a:schemeClr val="tx2"/>
          </a:solidFill>
          <a:ln>
            <a:solidFill>
              <a:srgbClr val="A100FF"/>
            </a:solidFill>
          </a:ln>
        </p:spPr>
        <p:txBody>
          <a:bodyPr/>
          <a:lstStyle/>
          <a:p>
            <a:r>
              <a:rPr lang="en-AU" dirty="0"/>
              <a:t>o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  <a:ln>
                <a:solidFill>
                  <a:srgbClr val="2831A2"/>
                </a:solidFill>
              </a:ln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91AC4F-DFF5-FBC8-D10C-D4D49054F444}"/>
              </a:ext>
            </a:extLst>
          </p:cNvPr>
          <p:cNvSpPr txBox="1"/>
          <p:nvPr/>
        </p:nvSpPr>
        <p:spPr>
          <a:xfrm>
            <a:off x="2743199" y="5905499"/>
            <a:ext cx="61134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 10000 posts per day</a:t>
            </a: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36,50,000 pieces of content per year!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spc="-19" dirty="0">
                <a:solidFill>
                  <a:srgbClr val="FFFFFF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But how to capitalize on it when there is so much?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u="sng" spc="-19" dirty="0">
                <a:solidFill>
                  <a:srgbClr val="FFFFFF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Analysis to find Social Buzz's top 5 most popular categories of content </a:t>
            </a:r>
          </a:p>
          <a:p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  <a:solidFill>
            <a:schemeClr val="tx2"/>
          </a:solidFill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chemeClr val="tx2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chemeClr val="tx2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DDE4A1-3489-0C1F-40ED-2322D1B7EDEF}"/>
              </a:ext>
            </a:extLst>
          </p:cNvPr>
          <p:cNvSpPr txBox="1"/>
          <p:nvPr/>
        </p:nvSpPr>
        <p:spPr>
          <a:xfrm>
            <a:off x="14321667" y="7617124"/>
            <a:ext cx="9144000" cy="795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940"/>
              </a:lnSpc>
            </a:pPr>
            <a:r>
              <a:rPr lang="en-US" sz="2000" spc="-2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ANDREW FLEMING</a:t>
            </a:r>
          </a:p>
          <a:p>
            <a:pPr>
              <a:lnSpc>
                <a:spcPts val="2940"/>
              </a:lnSpc>
            </a:pPr>
            <a:r>
              <a:rPr lang="en-US" sz="2000" spc="-2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Chief Technical Architect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6B47A1-9F9E-6E8C-2BB0-7AED79A90DAC}"/>
              </a:ext>
            </a:extLst>
          </p:cNvPr>
          <p:cNvSpPr txBox="1"/>
          <p:nvPr/>
        </p:nvSpPr>
        <p:spPr>
          <a:xfrm>
            <a:off x="14263670" y="1725974"/>
            <a:ext cx="9259993" cy="750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660"/>
              </a:lnSpc>
            </a:pPr>
            <a:r>
              <a:rPr lang="en-US" sz="2000" spc="-19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You</a:t>
            </a:r>
          </a:p>
          <a:p>
            <a:pPr>
              <a:lnSpc>
                <a:spcPts val="2660"/>
              </a:lnSpc>
            </a:pPr>
            <a:r>
              <a:rPr lang="en-US" sz="2000" spc="-19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Data Analyst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A2AE0E6-9335-5D3D-27CC-DA34A84A11C3}"/>
              </a:ext>
            </a:extLst>
          </p:cNvPr>
          <p:cNvGrpSpPr/>
          <p:nvPr/>
        </p:nvGrpSpPr>
        <p:grpSpPr>
          <a:xfrm>
            <a:off x="14283567" y="4740644"/>
            <a:ext cx="2616047" cy="774612"/>
            <a:chOff x="0" y="-47625"/>
            <a:chExt cx="3488063" cy="103281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55CCF82-08C4-DE76-DAAC-14606AE68C95}"/>
                </a:ext>
              </a:extLst>
            </p:cNvPr>
            <p:cNvSpPr txBox="1"/>
            <p:nvPr/>
          </p:nvSpPr>
          <p:spPr>
            <a:xfrm>
              <a:off x="0" y="564989"/>
              <a:ext cx="3488063" cy="4202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latin typeface="Arial" panose="020B0604020202020204" pitchFamily="34" charset="0"/>
                  <a:ea typeface="Gadugi" panose="020B0502040204020203" pitchFamily="34" charset="0"/>
                  <a:cs typeface="Arial" panose="020B0604020202020204" pitchFamily="34" charset="0"/>
                </a:rPr>
                <a:t>Senior Principal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18E1626-1C8C-F3DF-D728-112C8E6E1712}"/>
                </a:ext>
              </a:extLst>
            </p:cNvPr>
            <p:cNvSpPr txBox="1"/>
            <p:nvPr/>
          </p:nvSpPr>
          <p:spPr>
            <a:xfrm>
              <a:off x="0" y="-47625"/>
              <a:ext cx="3488063" cy="453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spc="-21" dirty="0">
                  <a:latin typeface="Arial" panose="020B0604020202020204" pitchFamily="34" charset="0"/>
                  <a:ea typeface="Gadugi" panose="020B0502040204020203" pitchFamily="34" charset="0"/>
                  <a:cs typeface="Arial" panose="020B0604020202020204" pitchFamily="34" charset="0"/>
                </a:rPr>
                <a:t>MARCUS ROMPTON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16A54F-DC96-6239-0046-493ACA313C14}"/>
              </a:ext>
            </a:extLst>
          </p:cNvPr>
          <p:cNvSpPr txBox="1"/>
          <p:nvPr/>
        </p:nvSpPr>
        <p:spPr>
          <a:xfrm>
            <a:off x="4182987" y="1345858"/>
            <a:ext cx="9144000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659"/>
              </a:lnSpc>
            </a:pPr>
            <a:r>
              <a:rPr lang="en-US" sz="2400" spc="-18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Data Understanding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F1C30F-2A9D-5486-A952-2F63429AA48A}"/>
              </a:ext>
            </a:extLst>
          </p:cNvPr>
          <p:cNvSpPr txBox="1"/>
          <p:nvPr/>
        </p:nvSpPr>
        <p:spPr>
          <a:xfrm>
            <a:off x="6000291" y="2918876"/>
            <a:ext cx="9144000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659"/>
              </a:lnSpc>
            </a:pPr>
            <a:r>
              <a:rPr lang="en-US" sz="2400" spc="-18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Data Cleaning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117877C-1EB0-75A9-1E37-FF51307E030F}"/>
              </a:ext>
            </a:extLst>
          </p:cNvPr>
          <p:cNvSpPr txBox="1"/>
          <p:nvPr/>
        </p:nvSpPr>
        <p:spPr>
          <a:xfrm>
            <a:off x="7992924" y="4247922"/>
            <a:ext cx="9144000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659"/>
              </a:lnSpc>
            </a:pPr>
            <a:r>
              <a:rPr lang="en-US" sz="2400" spc="-18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Data Modelling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EB5774A-2DDB-1963-EF40-89577ED405E0}"/>
              </a:ext>
            </a:extLst>
          </p:cNvPr>
          <p:cNvSpPr txBox="1"/>
          <p:nvPr/>
        </p:nvSpPr>
        <p:spPr>
          <a:xfrm>
            <a:off x="9677400" y="6002627"/>
            <a:ext cx="9144000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659"/>
              </a:lnSpc>
            </a:pPr>
            <a:r>
              <a:rPr lang="en-US" sz="2400" spc="-18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Data Analysis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88671E-8B42-68FE-2E37-06B5342780E3}"/>
              </a:ext>
            </a:extLst>
          </p:cNvPr>
          <p:cNvSpPr txBox="1"/>
          <p:nvPr/>
        </p:nvSpPr>
        <p:spPr>
          <a:xfrm>
            <a:off x="11194093" y="7990743"/>
            <a:ext cx="9408318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659"/>
              </a:lnSpc>
            </a:pPr>
            <a:r>
              <a:rPr lang="en-US" sz="2400" spc="-18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Uncover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82F9C194-C9E6-1695-4BFE-14C729E1D4EB}"/>
              </a:ext>
            </a:extLst>
          </p:cNvPr>
          <p:cNvSpPr txBox="1"/>
          <p:nvPr/>
        </p:nvSpPr>
        <p:spPr>
          <a:xfrm>
            <a:off x="1796907" y="5081036"/>
            <a:ext cx="3632723" cy="83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-24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UNIQUE</a:t>
            </a:r>
          </a:p>
          <a:p>
            <a:pPr algn="ctr">
              <a:lnSpc>
                <a:spcPts val="3359"/>
              </a:lnSpc>
            </a:pPr>
            <a:r>
              <a:rPr lang="en-US" sz="2400" spc="-24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CATEGORIES</a:t>
            </a: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D492DECB-F9F9-41B9-0AC4-582BE60CA397}"/>
              </a:ext>
            </a:extLst>
          </p:cNvPr>
          <p:cNvSpPr txBox="1"/>
          <p:nvPr/>
        </p:nvSpPr>
        <p:spPr>
          <a:xfrm>
            <a:off x="1796907" y="3229537"/>
            <a:ext cx="3632723" cy="1181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spc="-72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16</a:t>
            </a: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3352475B-36ED-54B7-B45D-553480D49868}"/>
              </a:ext>
            </a:extLst>
          </p:cNvPr>
          <p:cNvSpPr txBox="1"/>
          <p:nvPr/>
        </p:nvSpPr>
        <p:spPr>
          <a:xfrm>
            <a:off x="6825447" y="5081036"/>
            <a:ext cx="3884010" cy="83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-24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REACTIONS TO "ANIMAL" POSTS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51A78A-30A5-808F-A7A6-656731977C67}"/>
              </a:ext>
            </a:extLst>
          </p:cNvPr>
          <p:cNvSpPr txBox="1"/>
          <p:nvPr/>
        </p:nvSpPr>
        <p:spPr>
          <a:xfrm>
            <a:off x="6260052" y="3229537"/>
            <a:ext cx="4669281" cy="1181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spc="-72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1897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BFF241-49D5-7F9D-72FA-7C316CE2D3B8}"/>
              </a:ext>
            </a:extLst>
          </p:cNvPr>
          <p:cNvSpPr txBox="1"/>
          <p:nvPr/>
        </p:nvSpPr>
        <p:spPr>
          <a:xfrm>
            <a:off x="12355796" y="5081036"/>
            <a:ext cx="3884010" cy="83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-24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MONTH WITH </a:t>
            </a:r>
          </a:p>
          <a:p>
            <a:pPr algn="ctr">
              <a:lnSpc>
                <a:spcPts val="3359"/>
              </a:lnSpc>
            </a:pPr>
            <a:r>
              <a:rPr lang="en-US" sz="2400" spc="-24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MOST POSTS</a:t>
            </a:r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F6469390-52BC-B8F6-6FD2-00E2607601D9}"/>
              </a:ext>
            </a:extLst>
          </p:cNvPr>
          <p:cNvSpPr txBox="1"/>
          <p:nvPr/>
        </p:nvSpPr>
        <p:spPr>
          <a:xfrm>
            <a:off x="11821811" y="3238500"/>
            <a:ext cx="4669281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spc="-72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JANUARY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chemeClr val="tx2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3E4C7D86-AE80-BD1E-87AB-0E3098DE29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6508" y="1665171"/>
            <a:ext cx="11191766" cy="675082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chemeClr val="tx2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solidFill>
                  <a:srgbClr val="2831A2"/>
                </a:solidFill>
              </a:ln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D57C01E0-47F0-8CB0-DD96-EC3848650B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0213" y="1388379"/>
            <a:ext cx="12572679" cy="765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184</Words>
  <Application>Microsoft Office PowerPoint</Application>
  <PresentationFormat>Custom</PresentationFormat>
  <Paragraphs>76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Times New Roman</vt:lpstr>
      <vt:lpstr>Graphik Regular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shrieeam@outlook.com</cp:lastModifiedBy>
  <cp:revision>10</cp:revision>
  <dcterms:created xsi:type="dcterms:W3CDTF">2006-08-16T00:00:00Z</dcterms:created>
  <dcterms:modified xsi:type="dcterms:W3CDTF">2023-05-14T10:28:06Z</dcterms:modified>
  <dc:identifier>DAEhDyfaYKE</dc:identifier>
</cp:coreProperties>
</file>